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0" r:id="rId2"/>
    <p:sldId id="271" r:id="rId3"/>
    <p:sldId id="272" r:id="rId4"/>
    <p:sldId id="273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B511590-626A-4A38-A18D-F122D4ADDD10}" type="datetimeFigureOut">
              <a:rPr lang="es-ES"/>
              <a:pPr>
                <a:defRPr/>
              </a:pPr>
              <a:t>19/09/2013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1582EEC-7E7B-4E76-B2E7-D08487EB7AF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6033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9CAC8-9567-43DB-8FD4-E0A8BE7DABC9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19/09/2013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13A98-D3AF-48F3-9DB0-0F668299FA4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818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26F1B-B45D-42D8-8D9C-F4BB7E1DD3F1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19/09/2013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F87A4-98EA-4D4E-AB27-9FEAC776F6B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889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BCDD-C3ED-4D63-82B3-2A637F3EB904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19/09/2013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6E62-A226-4BFD-9D26-164B6D2BDF9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394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EEE91-F646-4AF1-AABA-4EC8D896A007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19/09/2013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80616-4A5C-46C0-A707-5EA531BDF6C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612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47435-82EB-472E-83E0-53413AF2D6AB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19/09/2013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C8869-DA8F-4EF3-83C5-99D93927849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863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1CF80-AA08-4DC1-8C6F-383DE5C578FA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19/09/2013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E9D2F-892B-47D3-980D-42CA79BD2F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289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F6FC8-DA46-478A-92AB-44AB15DA8682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19/09/2013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D7D13-77EF-4281-A77B-71E14F6B98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103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9F039-4CB2-4E24-A95A-0607AA82E7D8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19/09/2013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6D20E-6A5D-4CEC-8947-2D6D99390D6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45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069DE-C093-4036-8FA4-10F5625BE106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19/09/2013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B4B4D-DDBD-40D7-8363-124AED29FB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885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0D41C-42AE-4416-9919-89E1E0F0169F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19/09/2013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71BAE-8113-45D3-9F3B-A4A05EFDBC7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213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689FC-1D28-4DB8-895F-81CAC864F51F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19/09/2013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60E63-B347-4B23-AD14-7021C0646FD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810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2BD107-B9B7-4E8E-B457-377C25259699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19/09/2013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8FEF890-FADA-4659-92CF-35BA3B9C0763}" type="slidenum">
              <a:rPr lang="es-ES">
                <a:latin typeface="Calibri" panose="020F0502020204030204" pitchFamily="34" charset="0"/>
              </a:rPr>
              <a:pPr>
                <a:defRPr/>
              </a:pPr>
              <a:t>‹Nº›</a:t>
            </a:fld>
            <a:endParaRPr lang="es-E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695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#_Toc252526888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#_Toc252526888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ctrTitle"/>
          </p:nvPr>
        </p:nvSpPr>
        <p:spPr>
          <a:xfrm>
            <a:off x="1459534" y="142875"/>
            <a:ext cx="7541592" cy="1214438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ES" sz="3100" b="1" u="sng" dirty="0"/>
              <a:t>Tema:</a:t>
            </a:r>
            <a:r>
              <a:rPr lang="es-ES" dirty="0"/>
              <a:t/>
            </a:r>
            <a:br>
              <a:rPr lang="es-ES" dirty="0"/>
            </a:br>
            <a:r>
              <a:rPr lang="es-ES" sz="2200" b="1" i="1" dirty="0" smtClean="0"/>
              <a:t>Los Sistemas de Información en la Empresa. Introducción a los ERP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pic>
        <p:nvPicPr>
          <p:cNvPr id="7" name="3 Imagen" descr="D:\W Varios\Logos\Logo 2008\Logo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459533" cy="227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2 Subtítulo"/>
          <p:cNvSpPr>
            <a:spLocks noGrp="1"/>
          </p:cNvSpPr>
          <p:nvPr>
            <p:ph type="subTitle" idx="1"/>
          </p:nvPr>
        </p:nvSpPr>
        <p:spPr>
          <a:xfrm>
            <a:off x="1619672" y="783927"/>
            <a:ext cx="6400800" cy="2933105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ES" sz="2000" b="1" u="sng" dirty="0" smtClean="0"/>
              <a:t>Índice: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es-ES" sz="1800" b="1" u="sng" dirty="0" smtClean="0">
                <a:solidFill>
                  <a:srgbClr val="0000FF"/>
                </a:solidFill>
                <a:latin typeface="Times New Roman"/>
              </a:rPr>
              <a:t>1 El sistema de información de la empresa. Los ERP.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es-ES" sz="1800" b="1" u="sng" dirty="0" smtClean="0">
                <a:solidFill>
                  <a:srgbClr val="0000FF"/>
                </a:solidFill>
                <a:latin typeface="Times New Roman"/>
              </a:rPr>
              <a:t>2 Visión General del ERP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es-ES" sz="1800" b="1" u="sng" dirty="0" smtClean="0">
                <a:solidFill>
                  <a:srgbClr val="0000FF"/>
                </a:solidFill>
                <a:latin typeface="Times New Roman"/>
              </a:rPr>
              <a:t>3 El </a:t>
            </a:r>
            <a:r>
              <a:rPr lang="es-ES" sz="1800" b="1" u="sng" dirty="0" err="1" smtClean="0">
                <a:solidFill>
                  <a:srgbClr val="0000FF"/>
                </a:solidFill>
                <a:latin typeface="Times New Roman"/>
              </a:rPr>
              <a:t>Area</a:t>
            </a:r>
            <a:r>
              <a:rPr lang="es-ES" sz="1800" b="1" u="sng" dirty="0" smtClean="0">
                <a:solidFill>
                  <a:srgbClr val="0000FF"/>
                </a:solidFill>
                <a:latin typeface="Times New Roman"/>
              </a:rPr>
              <a:t> Financiera de la Empresa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es-ES" sz="2000" b="1" u="sng" dirty="0" smtClean="0">
                <a:solidFill>
                  <a:srgbClr val="0000FF"/>
                </a:solidFill>
                <a:latin typeface="Times New Roman"/>
              </a:rPr>
              <a:t>4 </a:t>
            </a:r>
            <a:r>
              <a:rPr lang="es-ES" sz="2000" b="1" u="sng" dirty="0" err="1" smtClean="0">
                <a:solidFill>
                  <a:srgbClr val="0000FF"/>
                </a:solidFill>
                <a:latin typeface="Times New Roman"/>
              </a:rPr>
              <a:t>Area</a:t>
            </a:r>
            <a:r>
              <a:rPr lang="es-ES" sz="2000" b="1" u="sng" dirty="0" smtClean="0">
                <a:solidFill>
                  <a:srgbClr val="0000FF"/>
                </a:solidFill>
                <a:latin typeface="Times New Roman"/>
              </a:rPr>
              <a:t> de Aprovisionamientos. Logística</a:t>
            </a:r>
            <a:endParaRPr lang="es-ES" sz="1800" b="1" u="sng" dirty="0" smtClean="0">
              <a:solidFill>
                <a:srgbClr val="0000FF"/>
              </a:solidFill>
              <a:latin typeface="Times New Roman"/>
            </a:endParaRPr>
          </a:p>
          <a:p>
            <a:pPr marL="457200" indent="-457200" algn="just" fontAlgn="auto">
              <a:spcAft>
                <a:spcPts val="0"/>
              </a:spcAft>
              <a:defRPr/>
            </a:pPr>
            <a:r>
              <a:rPr lang="es-ES" sz="2000" b="1" u="sng" dirty="0" smtClean="0">
                <a:solidFill>
                  <a:srgbClr val="0000FF"/>
                </a:solidFill>
                <a:latin typeface="Times New Roman"/>
              </a:rPr>
              <a:t>5 Área Comercial</a:t>
            </a:r>
          </a:p>
          <a:p>
            <a:pPr marL="457200" indent="-457200" algn="just" fontAlgn="auto">
              <a:spcAft>
                <a:spcPts val="0"/>
              </a:spcAft>
              <a:defRPr/>
            </a:pPr>
            <a:r>
              <a:rPr lang="es-ES" sz="2000" b="1" u="sng" dirty="0" smtClean="0">
                <a:solidFill>
                  <a:srgbClr val="0000FF"/>
                </a:solidFill>
                <a:latin typeface="Times New Roman"/>
              </a:rPr>
              <a:t>6 </a:t>
            </a:r>
            <a:r>
              <a:rPr lang="es-ES" sz="2000" b="1" u="sng" dirty="0" err="1" smtClean="0">
                <a:solidFill>
                  <a:srgbClr val="0000FF"/>
                </a:solidFill>
                <a:latin typeface="Times New Roman"/>
              </a:rPr>
              <a:t>Area</a:t>
            </a:r>
            <a:r>
              <a:rPr lang="es-ES" sz="2000" b="1" u="sng" dirty="0" smtClean="0">
                <a:solidFill>
                  <a:srgbClr val="0000FF"/>
                </a:solidFill>
                <a:latin typeface="Times New Roman"/>
              </a:rPr>
              <a:t> Funcional de Producción, ERP de Producción</a:t>
            </a:r>
          </a:p>
          <a:p>
            <a:pPr marL="457200" indent="-457200" algn="just" fontAlgn="auto">
              <a:spcAft>
                <a:spcPts val="0"/>
              </a:spcAft>
              <a:defRPr/>
            </a:pPr>
            <a:r>
              <a:rPr lang="es-ES" sz="2000" b="1" u="sng" dirty="0" smtClean="0">
                <a:solidFill>
                  <a:srgbClr val="0000FF"/>
                </a:solidFill>
                <a:latin typeface="Times New Roman"/>
              </a:rPr>
              <a:t>7 Otras </a:t>
            </a:r>
            <a:r>
              <a:rPr lang="es-ES" sz="2000" b="1" u="sng" dirty="0" err="1" smtClean="0">
                <a:solidFill>
                  <a:srgbClr val="0000FF"/>
                </a:solidFill>
                <a:latin typeface="Times New Roman"/>
              </a:rPr>
              <a:t>Areas</a:t>
            </a:r>
            <a:endParaRPr lang="es-ES" sz="2000" b="1" u="sng" dirty="0" smtClean="0">
              <a:solidFill>
                <a:srgbClr val="0000FF"/>
              </a:solidFill>
              <a:latin typeface="Times New Roman"/>
            </a:endParaRPr>
          </a:p>
          <a:p>
            <a:pPr algn="l" fontAlgn="auto">
              <a:spcAft>
                <a:spcPts val="0"/>
              </a:spcAft>
              <a:defRPr/>
            </a:pPr>
            <a:endParaRPr lang="es-ES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82716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/>
          </a:p>
        </p:txBody>
      </p:sp>
      <p:pic>
        <p:nvPicPr>
          <p:cNvPr id="5" name="6 Imagen" descr="diagramaproducci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0"/>
            <a:ext cx="8643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0" y="0"/>
            <a:ext cx="5786438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400" b="1" u="sng" dirty="0">
                <a:solidFill>
                  <a:srgbClr val="0000FF"/>
                </a:solidFill>
                <a:latin typeface="Times New Roman"/>
                <a:ea typeface="+mj-ea"/>
                <a:cs typeface="+mj-cs"/>
              </a:rPr>
              <a:t>6 </a:t>
            </a:r>
            <a:r>
              <a:rPr lang="es-ES_tradnl" sz="2400" b="1" dirty="0">
                <a:ea typeface="Times New Roman" pitchFamily="18" charset="0"/>
                <a:hlinkClick r:id=""/>
              </a:rPr>
              <a:t>AREA PRODUCCION </a:t>
            </a:r>
            <a:endParaRPr lang="es-E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754725" y="3789040"/>
            <a:ext cx="4281772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tabLst>
                <a:tab pos="365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365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365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365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365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FontTx/>
              <a:buChar char="•"/>
            </a:pPr>
            <a:r>
              <a:rPr lang="es-ES" sz="1200" b="1" i="1" dirty="0">
                <a:solidFill>
                  <a:srgbClr val="1A284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Gestión de horarios y calendarios. </a:t>
            </a:r>
            <a:endParaRPr lang="es-ES" sz="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200" b="1" i="1" dirty="0">
                <a:solidFill>
                  <a:srgbClr val="1A284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Gestión de órdenes de trabajo y materiales</a:t>
            </a:r>
            <a:endParaRPr lang="es-ES" sz="800" dirty="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200" b="1" i="1" dirty="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Gestión del M.R.P. </a:t>
            </a:r>
            <a:endParaRPr lang="es-ES" sz="800" dirty="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200" b="1" i="1" dirty="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Gestión de la planificación y la capacidad de la planta</a:t>
            </a:r>
            <a:endParaRPr lang="es-ES" sz="800" dirty="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200" b="1" i="1" dirty="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Gestión de la calidad</a:t>
            </a:r>
            <a:endParaRPr lang="es-ES" sz="800" dirty="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200" b="1" i="1" dirty="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Máquinas y entrada de partes de producción</a:t>
            </a:r>
            <a:endParaRPr lang="es-ES" sz="800" dirty="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200" b="1" i="1" dirty="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Gestión de costes y de subcontratación</a:t>
            </a:r>
            <a:endParaRPr lang="es-ES" sz="800" dirty="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200" b="1" i="1" dirty="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Etc…</a:t>
            </a:r>
            <a:endParaRPr lang="es-E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45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/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0" y="0"/>
            <a:ext cx="7500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ES" sz="2000"/>
              <a:t>Módulos o elementos que pueden configurar el área de producción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19672" y="407108"/>
            <a:ext cx="5357812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365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365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365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365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365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Tx/>
              <a:buChar char="•"/>
            </a:pPr>
            <a:r>
              <a:rPr lang="es-ES" sz="1400" b="1" i="1" dirty="0">
                <a:solidFill>
                  <a:srgbClr val="1A284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Gestión de horarios y calendarios. </a:t>
            </a:r>
            <a:endParaRPr lang="es-ES" sz="1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eaLnBrk="0" hangingPunct="0">
              <a:buFontTx/>
              <a:buChar char="•"/>
            </a:pPr>
            <a:r>
              <a:rPr lang="es-ES" sz="1400" b="1" i="1" dirty="0">
                <a:solidFill>
                  <a:srgbClr val="1A284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Gestión de órdenes de trabajo y materiales</a:t>
            </a:r>
            <a:endParaRPr lang="es-ES" sz="1400" dirty="0">
              <a:latin typeface="Arial" panose="020B0604020202020204" pitchFamily="34" charset="0"/>
            </a:endParaRPr>
          </a:p>
          <a:p>
            <a:pPr eaLnBrk="0" hangingPunct="0">
              <a:buFontTx/>
              <a:buChar char="•"/>
            </a:pPr>
            <a:r>
              <a:rPr lang="es-ES" sz="1400" b="1" i="1" dirty="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Gestión del M.R.P. </a:t>
            </a:r>
            <a:endParaRPr lang="es-ES" sz="1400" dirty="0">
              <a:latin typeface="Arial" panose="020B0604020202020204" pitchFamily="34" charset="0"/>
            </a:endParaRPr>
          </a:p>
          <a:p>
            <a:pPr eaLnBrk="0" hangingPunct="0">
              <a:buFontTx/>
              <a:buChar char="•"/>
            </a:pPr>
            <a:r>
              <a:rPr lang="es-ES" sz="1400" b="1" i="1" dirty="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Gestión de la planificación y la capacidad de la planta</a:t>
            </a:r>
            <a:endParaRPr lang="es-ES" sz="1400" dirty="0">
              <a:latin typeface="Arial" panose="020B0604020202020204" pitchFamily="34" charset="0"/>
            </a:endParaRPr>
          </a:p>
          <a:p>
            <a:pPr eaLnBrk="0" hangingPunct="0">
              <a:buFontTx/>
              <a:buChar char="•"/>
            </a:pPr>
            <a:r>
              <a:rPr lang="es-ES" sz="1400" b="1" i="1" dirty="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Gestión de la calidad</a:t>
            </a:r>
            <a:endParaRPr lang="es-ES" sz="1400" dirty="0">
              <a:latin typeface="Arial" panose="020B0604020202020204" pitchFamily="34" charset="0"/>
            </a:endParaRPr>
          </a:p>
          <a:p>
            <a:pPr eaLnBrk="0" hangingPunct="0">
              <a:buFontTx/>
              <a:buChar char="•"/>
            </a:pPr>
            <a:r>
              <a:rPr lang="es-ES" sz="1400" b="1" i="1" dirty="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Máquinas y entrada de partes de producción</a:t>
            </a:r>
            <a:endParaRPr lang="es-ES" sz="1400" dirty="0">
              <a:latin typeface="Arial" panose="020B0604020202020204" pitchFamily="34" charset="0"/>
            </a:endParaRPr>
          </a:p>
          <a:p>
            <a:pPr eaLnBrk="0" hangingPunct="0">
              <a:buFontTx/>
              <a:buChar char="•"/>
            </a:pPr>
            <a:r>
              <a:rPr lang="es-ES" sz="1400" b="1" i="1" dirty="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Gestión de costes y de subcontratación</a:t>
            </a:r>
            <a:endParaRPr lang="es-ES" sz="1400" dirty="0">
              <a:latin typeface="Arial" panose="020B0604020202020204" pitchFamily="34" charset="0"/>
            </a:endParaRPr>
          </a:p>
          <a:p>
            <a:pPr eaLnBrk="0" hangingPunct="0">
              <a:buFontTx/>
              <a:buChar char="•"/>
            </a:pPr>
            <a:r>
              <a:rPr lang="es-ES" sz="1400" b="1" i="1" dirty="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Etc…</a:t>
            </a:r>
            <a:endParaRPr lang="es-ES" sz="1400" dirty="0">
              <a:latin typeface="Arial" panose="020B0604020202020204" pitchFamily="34" charset="0"/>
            </a:endParaRPr>
          </a:p>
          <a:p>
            <a:pPr eaLnBrk="0" hangingPunct="0"/>
            <a:endParaRPr lang="es-ES" sz="1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23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/>
          </a:p>
        </p:txBody>
      </p:sp>
      <p:sp>
        <p:nvSpPr>
          <p:cNvPr id="3" name="1 Título"/>
          <p:cNvSpPr>
            <a:spLocks noGrp="1"/>
          </p:cNvSpPr>
          <p:nvPr>
            <p:ph type="ctrTitle"/>
          </p:nvPr>
        </p:nvSpPr>
        <p:spPr>
          <a:xfrm>
            <a:off x="1785938" y="0"/>
            <a:ext cx="7215187" cy="1000125"/>
          </a:xfrm>
        </p:spPr>
        <p:txBody>
          <a:bodyPr/>
          <a:lstStyle/>
          <a:p>
            <a:pPr algn="l"/>
            <a:r>
              <a:rPr lang="es-ES" sz="2400" b="1" i="1" u="sng" smtClean="0">
                <a:latin typeface="Times New Roman" panose="02020603050405020304" pitchFamily="18" charset="0"/>
              </a:rPr>
              <a:t>El papel de las BDR en los sistemas de información empresarial</a:t>
            </a:r>
            <a:r>
              <a:rPr lang="es-ES" sz="2000" smtClean="0"/>
              <a:t> </a:t>
            </a:r>
            <a:endParaRPr lang="es-ES" smtClean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000250" y="1000125"/>
          <a:ext cx="6669088" cy="480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Visio" r:id="rId4" imgW="5589422" imgH="4029761" progId="Visio.Drawing.6">
                  <p:embed/>
                </p:oleObj>
              </mc:Choice>
              <mc:Fallback>
                <p:oleObj name="Visio" r:id="rId4" imgW="5589422" imgH="4029761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1000125"/>
                        <a:ext cx="6669088" cy="480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04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Subtítulo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8250" cy="3000375"/>
          </a:xfrm>
        </p:spPr>
        <p:txBody>
          <a:bodyPr rtlCol="0">
            <a:normAutofit fontScale="55000" lnSpcReduction="2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s-ES" sz="3800" dirty="0" smtClean="0"/>
              <a:t>La estructura organizativa de la empresa se apoya en una serie de áreas que podemos resumir en:</a:t>
            </a:r>
          </a:p>
          <a:p>
            <a:pPr lvl="1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sz="3800" dirty="0" smtClean="0"/>
              <a:t>Área de Finanzas. Controlar y gestionar el empleo de los recursos financieros través de la función contable y de gestión económica.</a:t>
            </a:r>
          </a:p>
          <a:p>
            <a:pPr lvl="1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sz="3800" dirty="0" smtClean="0"/>
              <a:t> Área de Gestión. Comercializar de manera óptima los productos o servicios en los que la empresa basa su negocio: la actividad comercial y de ventas. Fabricar productos o crear servicios que vender en el mercado, se trata de la función o departamento de producción en el caso de las empresas industriales. </a:t>
            </a:r>
          </a:p>
          <a:p>
            <a:pPr lvl="1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sz="3800" dirty="0" smtClean="0"/>
              <a:t>Otras áreas. Recursos Humanos, Sistemas Informáticos, etc</a:t>
            </a:r>
            <a:r>
              <a:rPr lang="es-ES" sz="3300" dirty="0" smtClean="0"/>
              <a:t>.</a:t>
            </a:r>
            <a:endParaRPr lang="es-ES" sz="2900" dirty="0" smtClean="0"/>
          </a:p>
          <a:p>
            <a:pPr algn="just" fontAlgn="auto"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3" name="5 Rectángulo"/>
          <p:cNvSpPr>
            <a:spLocks noChangeArrowheads="1"/>
          </p:cNvSpPr>
          <p:nvPr/>
        </p:nvSpPr>
        <p:spPr bwMode="auto">
          <a:xfrm>
            <a:off x="500981" y="4149080"/>
            <a:ext cx="8215312" cy="23082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es-ES" dirty="0"/>
              <a:t>La Planificación de Recursos Empresariales (Enterprise </a:t>
            </a:r>
            <a:r>
              <a:rPr lang="es-ES" dirty="0" err="1"/>
              <a:t>Resource</a:t>
            </a:r>
            <a:r>
              <a:rPr lang="es-ES" dirty="0"/>
              <a:t> </a:t>
            </a:r>
            <a:r>
              <a:rPr lang="es-ES" dirty="0" err="1"/>
              <a:t>Planning</a:t>
            </a:r>
            <a:r>
              <a:rPr lang="es-ES" dirty="0"/>
              <a:t>, ERP) es una forma de utilizar la información en áreas claves como fabricación, compras, administración de inventario y cadena de suministros, control financiero, administración de recursos humanos, logística y distribución, ventas, mercadeo y administración de relaciones con clientes. Se trata de unir estos elementos, y proporcionar a los usuarios del sistema una manera universal de acceder, ver, y utilizar la información que se guarda en diferentes sistemas de gestión empresarial a través de una sola aplicación.</a:t>
            </a:r>
          </a:p>
        </p:txBody>
      </p:sp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207206" y="116632"/>
            <a:ext cx="6572250" cy="642938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ES" dirty="0"/>
              <a:t/>
            </a:r>
            <a:br>
              <a:rPr lang="es-ES" dirty="0"/>
            </a:br>
            <a:r>
              <a:rPr lang="es-ES" sz="2400" b="1" u="sng" dirty="0" smtClean="0">
                <a:solidFill>
                  <a:srgbClr val="0000FF"/>
                </a:solidFill>
                <a:latin typeface="Times New Roman"/>
                <a:hlinkClick r:id="rId3"/>
              </a:rPr>
              <a:t>1 El sistema de información de la empresa. Los ERP.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251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/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/>
        </p:nvGraphicFramePr>
        <p:xfrm>
          <a:off x="2571750" y="0"/>
          <a:ext cx="6357938" cy="671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r:id="rId4" imgW="6397943" imgH="8163878" progId="FlowCharter7.Document">
                  <p:embed/>
                </p:oleObj>
              </mc:Choice>
              <mc:Fallback>
                <p:oleObj r:id="rId4" imgW="6397943" imgH="8163878" progId="FlowCharter7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0"/>
                        <a:ext cx="6357938" cy="671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1 Título"/>
          <p:cNvSpPr txBox="1">
            <a:spLocks/>
          </p:cNvSpPr>
          <p:nvPr/>
        </p:nvSpPr>
        <p:spPr>
          <a:xfrm>
            <a:off x="0" y="0"/>
            <a:ext cx="3857625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400" b="1" u="sng" dirty="0">
                <a:solidFill>
                  <a:srgbClr val="0000FF"/>
                </a:solidFill>
                <a:latin typeface="Times New Roman"/>
                <a:ea typeface="+mj-ea"/>
                <a:cs typeface="+mj-cs"/>
              </a:rPr>
              <a:t>2 Visión General de un ERP</a:t>
            </a:r>
            <a:endParaRPr lang="es-ES" sz="4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7103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0" y="0"/>
            <a:ext cx="6072188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400" b="1" u="sng" dirty="0">
                <a:solidFill>
                  <a:srgbClr val="0000FF"/>
                </a:solidFill>
                <a:latin typeface="Times New Roman"/>
                <a:ea typeface="+mj-ea"/>
                <a:cs typeface="+mj-cs"/>
              </a:rPr>
              <a:t>3 </a:t>
            </a:r>
            <a:r>
              <a:rPr lang="es-ES_tradnl" sz="2400" b="1" dirty="0">
                <a:ea typeface="Times New Roman" pitchFamily="18" charset="0"/>
                <a:hlinkClick r:id="rId3"/>
              </a:rPr>
              <a:t>EL AREA FINANCIERA DE LA EMPRESA</a:t>
            </a:r>
            <a:endParaRPr lang="es-E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7188" y="1428750"/>
            <a:ext cx="8501062" cy="34782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tabLst>
                <a:tab pos="698500" algn="l"/>
                <a:tab pos="5394325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698500" algn="l"/>
                <a:tab pos="5394325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698500" algn="l"/>
                <a:tab pos="5394325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698500" algn="l"/>
                <a:tab pos="5394325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698500" algn="l"/>
                <a:tab pos="5394325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98500" algn="l"/>
                <a:tab pos="5394325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98500" algn="l"/>
                <a:tab pos="5394325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98500" algn="l"/>
                <a:tab pos="5394325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98500" algn="l"/>
                <a:tab pos="5394325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buFont typeface="Arial" panose="020B0604020202020204" pitchFamily="34" charset="0"/>
              <a:buChar char="•"/>
            </a:pPr>
            <a:r>
              <a:rPr lang="es-ES_tradnl" sz="2000">
                <a:latin typeface="Arial" panose="020B0604020202020204" pitchFamily="34" charset="0"/>
                <a:ea typeface="Times New Roman" panose="02020603050405020304" pitchFamily="18" charset="0"/>
              </a:rPr>
              <a:t>Contabilidad General</a:t>
            </a:r>
            <a:endParaRPr lang="es-ES" sz="200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eaLnBrk="0" hangingPunct="0">
              <a:buFont typeface="Arial" panose="020B0604020202020204" pitchFamily="34" charset="0"/>
              <a:buChar char="•"/>
            </a:pPr>
            <a:r>
              <a:rPr lang="es-ES_tradnl" sz="2000">
                <a:latin typeface="Arial" panose="020B0604020202020204" pitchFamily="34" charset="0"/>
                <a:ea typeface="Times New Roman" panose="02020603050405020304" pitchFamily="18" charset="0"/>
              </a:rPr>
              <a:t>Contabilidad presupuestaria</a:t>
            </a:r>
            <a:endParaRPr lang="es-ES" sz="200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eaLnBrk="0" hangingPunct="0">
              <a:buFont typeface="Arial" panose="020B0604020202020204" pitchFamily="34" charset="0"/>
              <a:buChar char="•"/>
            </a:pPr>
            <a:r>
              <a:rPr lang="es-ES_tradnl" sz="2000">
                <a:latin typeface="Arial" panose="020B0604020202020204" pitchFamily="34" charset="0"/>
                <a:cs typeface="Times New Roman" panose="02020603050405020304" pitchFamily="18" charset="0"/>
              </a:rPr>
              <a:t>Contabilidad analítica por centros de gestión</a:t>
            </a:r>
            <a:endParaRPr lang="es-ES" sz="2000">
              <a:latin typeface="Arial" panose="020B0604020202020204" pitchFamily="34" charset="0"/>
            </a:endParaRPr>
          </a:p>
          <a:p>
            <a:pPr eaLnBrk="0" hangingPunct="0">
              <a:buFont typeface="Arial" panose="020B0604020202020204" pitchFamily="34" charset="0"/>
              <a:buChar char="•"/>
            </a:pPr>
            <a:r>
              <a:rPr lang="es-ES_tradnl" sz="2000">
                <a:latin typeface="Arial" panose="020B0604020202020204" pitchFamily="34" charset="0"/>
                <a:cs typeface="Times New Roman" panose="02020603050405020304" pitchFamily="18" charset="0"/>
              </a:rPr>
              <a:t>Contabilidad analítica por auxiliares.</a:t>
            </a:r>
            <a:endParaRPr lang="es-ES" sz="2000">
              <a:latin typeface="Arial" panose="020B0604020202020204" pitchFamily="34" charset="0"/>
            </a:endParaRPr>
          </a:p>
          <a:p>
            <a:pPr eaLnBrk="0" hangingPunct="0">
              <a:buFont typeface="Arial" panose="020B0604020202020204" pitchFamily="34" charset="0"/>
              <a:buChar char="•"/>
            </a:pPr>
            <a:r>
              <a:rPr lang="es-ES_tradnl" sz="2000">
                <a:latin typeface="Arial" panose="020B0604020202020204" pitchFamily="34" charset="0"/>
                <a:cs typeface="Times New Roman" panose="02020603050405020304" pitchFamily="18" charset="0"/>
              </a:rPr>
              <a:t>Gestión de proyectos</a:t>
            </a:r>
            <a:endParaRPr lang="es-ES" sz="2000">
              <a:latin typeface="Arial" panose="020B0604020202020204" pitchFamily="34" charset="0"/>
            </a:endParaRPr>
          </a:p>
          <a:p>
            <a:pPr eaLnBrk="0" hangingPunct="0">
              <a:buFont typeface="Arial" panose="020B0604020202020204" pitchFamily="34" charset="0"/>
              <a:buChar char="•"/>
            </a:pPr>
            <a:r>
              <a:rPr lang="es-ES_tradnl" sz="2000">
                <a:latin typeface="Arial" panose="020B0604020202020204" pitchFamily="34" charset="0"/>
                <a:cs typeface="Times New Roman" panose="02020603050405020304" pitchFamily="18" charset="0"/>
              </a:rPr>
              <a:t>Gestión de cuentas corrientes de clientes / proveedores</a:t>
            </a:r>
            <a:endParaRPr lang="es-ES" sz="2000">
              <a:latin typeface="Arial" panose="020B0604020202020204" pitchFamily="34" charset="0"/>
            </a:endParaRPr>
          </a:p>
          <a:p>
            <a:pPr eaLnBrk="0" hangingPunct="0">
              <a:buFont typeface="Arial" panose="020B0604020202020204" pitchFamily="34" charset="0"/>
              <a:buChar char="•"/>
            </a:pPr>
            <a:r>
              <a:rPr lang="es-ES_tradnl" sz="2000">
                <a:latin typeface="Arial" panose="020B0604020202020204" pitchFamily="34" charset="0"/>
                <a:cs typeface="Times New Roman" panose="02020603050405020304" pitchFamily="18" charset="0"/>
              </a:rPr>
              <a:t>Gestión IVA-IRPF</a:t>
            </a:r>
            <a:endParaRPr lang="es-ES" sz="2000">
              <a:latin typeface="Arial" panose="020B0604020202020204" pitchFamily="34" charset="0"/>
            </a:endParaRPr>
          </a:p>
          <a:p>
            <a:pPr eaLnBrk="0" hangingPunct="0">
              <a:buFont typeface="Arial" panose="020B0604020202020204" pitchFamily="34" charset="0"/>
              <a:buChar char="•"/>
            </a:pPr>
            <a:r>
              <a:rPr lang="es-ES_tradnl" sz="2000">
                <a:latin typeface="Arial" panose="020B0604020202020204" pitchFamily="34" charset="0"/>
                <a:cs typeface="Times New Roman" panose="02020603050405020304" pitchFamily="18" charset="0"/>
              </a:rPr>
              <a:t>Gestión de cartera de cobros y pagos</a:t>
            </a:r>
            <a:endParaRPr lang="es-ES" sz="2000">
              <a:latin typeface="Arial" panose="020B0604020202020204" pitchFamily="34" charset="0"/>
            </a:endParaRPr>
          </a:p>
          <a:p>
            <a:pPr eaLnBrk="0" hangingPunct="0">
              <a:buFont typeface="Arial" panose="020B0604020202020204" pitchFamily="34" charset="0"/>
              <a:buChar char="•"/>
            </a:pPr>
            <a:r>
              <a:rPr lang="es-ES_tradnl" sz="2000">
                <a:latin typeface="Arial" panose="020B0604020202020204" pitchFamily="34" charset="0"/>
                <a:cs typeface="Times New Roman" panose="02020603050405020304" pitchFamily="18" charset="0"/>
              </a:rPr>
              <a:t>Gestión de caja</a:t>
            </a:r>
            <a:endParaRPr lang="es-ES" sz="2000">
              <a:latin typeface="Arial" panose="020B0604020202020204" pitchFamily="34" charset="0"/>
            </a:endParaRPr>
          </a:p>
          <a:p>
            <a:pPr eaLnBrk="0" hangingPunct="0">
              <a:buFont typeface="Arial" panose="020B0604020202020204" pitchFamily="34" charset="0"/>
              <a:buChar char="•"/>
            </a:pPr>
            <a:r>
              <a:rPr lang="es-ES_tradnl" sz="2000">
                <a:latin typeface="Arial" panose="020B0604020202020204" pitchFamily="34" charset="0"/>
                <a:cs typeface="Times New Roman" panose="02020603050405020304" pitchFamily="18" charset="0"/>
              </a:rPr>
              <a:t>Gestión de activos fijos (Inmovilizado)</a:t>
            </a:r>
          </a:p>
          <a:p>
            <a:pPr eaLnBrk="0" hangingPunct="0">
              <a:buFont typeface="Arial" panose="020B0604020202020204" pitchFamily="34" charset="0"/>
              <a:buChar char="•"/>
            </a:pPr>
            <a:r>
              <a:rPr lang="es-ES_tradnl" sz="2000">
                <a:latin typeface="Arial" panose="020B0604020202020204" pitchFamily="34" charset="0"/>
              </a:rPr>
              <a:t>Etc… </a:t>
            </a:r>
          </a:p>
        </p:txBody>
      </p:sp>
      <p:sp>
        <p:nvSpPr>
          <p:cNvPr id="5" name="5 CuadroTexto"/>
          <p:cNvSpPr txBox="1">
            <a:spLocks noChangeArrowheads="1"/>
          </p:cNvSpPr>
          <p:nvPr/>
        </p:nvSpPr>
        <p:spPr bwMode="auto">
          <a:xfrm>
            <a:off x="142875" y="571500"/>
            <a:ext cx="9001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ES" sz="2000"/>
              <a:t>Módulos o elementos que pueden integrar la gestión y control del área financiera de la empresa. (que elementos puede contener un programa contable)</a:t>
            </a:r>
          </a:p>
        </p:txBody>
      </p:sp>
    </p:spTree>
    <p:extLst>
      <p:ext uri="{BB962C8B-B14F-4D97-AF65-F5344CB8AC3E}">
        <p14:creationId xmlns:p14="http://schemas.microsoft.com/office/powerpoint/2010/main" val="194133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78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10 CuadroTexto"/>
          <p:cNvSpPr txBox="1">
            <a:spLocks noChangeArrowheads="1"/>
          </p:cNvSpPr>
          <p:nvPr/>
        </p:nvSpPr>
        <p:spPr bwMode="auto">
          <a:xfrm>
            <a:off x="4714875" y="0"/>
            <a:ext cx="4429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ES" sz="1600" b="1" u="sng"/>
              <a:t>Módulo de Contabilidad General, opciones:</a:t>
            </a:r>
          </a:p>
        </p:txBody>
      </p:sp>
      <p:sp>
        <p:nvSpPr>
          <p:cNvPr id="10" name="11 CuadroTexto"/>
          <p:cNvSpPr txBox="1">
            <a:spLocks noChangeArrowheads="1"/>
          </p:cNvSpPr>
          <p:nvPr/>
        </p:nvSpPr>
        <p:spPr bwMode="auto">
          <a:xfrm>
            <a:off x="5072063" y="285750"/>
            <a:ext cx="3857625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ES" sz="1000"/>
              <a:t>Multiempresa.</a:t>
            </a:r>
          </a:p>
          <a:p>
            <a:r>
              <a:rPr lang="es-ES" sz="1000"/>
              <a:t>Multiejercicio.</a:t>
            </a:r>
          </a:p>
          <a:p>
            <a:r>
              <a:rPr lang="es-ES" sz="1000"/>
              <a:t>Multidiario. </a:t>
            </a:r>
          </a:p>
          <a:p>
            <a:r>
              <a:rPr lang="es-ES" sz="1000"/>
              <a:t>Gestión contable</a:t>
            </a:r>
          </a:p>
          <a:p>
            <a:pPr lvl="1"/>
            <a:r>
              <a:rPr lang="es-ES" sz="1000"/>
              <a:t>Plan contable predefinido y ampliable. </a:t>
            </a:r>
          </a:p>
          <a:p>
            <a:pPr lvl="1"/>
            <a:r>
              <a:rPr lang="es-ES" sz="1000"/>
              <a:t>Entrada de asientos integrada y automatizada. </a:t>
            </a:r>
          </a:p>
          <a:p>
            <a:pPr lvl="1"/>
            <a:r>
              <a:rPr lang="es-ES" sz="1000"/>
              <a:t>Consulta de asientos por cualquier concepto. </a:t>
            </a:r>
          </a:p>
          <a:p>
            <a:pPr lvl="1"/>
            <a:r>
              <a:rPr lang="es-ES" sz="1000"/>
              <a:t>Conciliación de cuentas contables. </a:t>
            </a:r>
          </a:p>
          <a:p>
            <a:pPr lvl="1"/>
            <a:r>
              <a:rPr lang="es-ES" sz="1000"/>
              <a:t>Proceso de auditoría y cuadre de la base de datos. </a:t>
            </a:r>
          </a:p>
          <a:p>
            <a:pPr lvl="1"/>
            <a:r>
              <a:rPr lang="es-ES" sz="1000"/>
              <a:t>Obtención de gráficas de la evolución de los saldos contables.</a:t>
            </a:r>
          </a:p>
          <a:p>
            <a:pPr lvl="1"/>
            <a:r>
              <a:rPr lang="es-ES" sz="1000"/>
              <a:t>Listados contables (Balances, Mayores, Extractos, etc.), con formatos variables y parametrizables por el usuario.</a:t>
            </a:r>
          </a:p>
          <a:p>
            <a:pPr lvl="1"/>
            <a:r>
              <a:rPr lang="es-ES" sz="1000"/>
              <a:t>Informes predefinidos. </a:t>
            </a:r>
          </a:p>
        </p:txBody>
      </p:sp>
      <p:sp>
        <p:nvSpPr>
          <p:cNvPr id="11" name="12 CuadroTexto"/>
          <p:cNvSpPr txBox="1">
            <a:spLocks noChangeArrowheads="1"/>
          </p:cNvSpPr>
          <p:nvPr/>
        </p:nvSpPr>
        <p:spPr bwMode="auto">
          <a:xfrm>
            <a:off x="4929188" y="2286000"/>
            <a:ext cx="42148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ES" sz="1600" b="1" u="sng"/>
              <a:t>Módulo Contabilidad Presupuestaria, opciones: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endParaRPr lang="es-ES">
              <a:latin typeface="Arial" panose="020B0604020202020204" pitchFamily="34" charset="0"/>
            </a:endParaRPr>
          </a:p>
        </p:txBody>
      </p:sp>
      <p:pic>
        <p:nvPicPr>
          <p:cNvPr id="13" name="Imagen 6" descr="espai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47625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072063" y="2643188"/>
            <a:ext cx="38576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ES" sz="1000">
                <a:solidFill>
                  <a:srgbClr val="1A284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Número indefinido de partidas presupuestarias. Reparto mensual del presupuesto anual, por imputación manual o por reparto según diferentes distribuciones mensuales definibles a través de curvas preestablecidas (Estacionales, uniformes, etc.).</a:t>
            </a:r>
          </a:p>
          <a:p>
            <a:endParaRPr lang="es-ES" sz="100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eaLnBrk="0" hangingPunct="0"/>
            <a:r>
              <a:rPr lang="es-ES" sz="1000">
                <a:solidFill>
                  <a:srgbClr val="1A284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Control presupuestario. Control presupuestario por mes con gráficos comparativos con respecto al real. Obtención de informes comparativos entre real y presupuestado.</a:t>
            </a:r>
            <a:endParaRPr lang="es-ES" sz="1000">
              <a:latin typeface="Arial" panose="020B0604020202020204" pitchFamily="34" charset="0"/>
            </a:endParaRPr>
          </a:p>
        </p:txBody>
      </p:sp>
      <p:sp>
        <p:nvSpPr>
          <p:cNvPr id="15" name="16 CuadroTexto"/>
          <p:cNvSpPr txBox="1">
            <a:spLocks noChangeArrowheads="1"/>
          </p:cNvSpPr>
          <p:nvPr/>
        </p:nvSpPr>
        <p:spPr bwMode="auto">
          <a:xfrm>
            <a:off x="4929188" y="4000500"/>
            <a:ext cx="42148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ES" sz="1600" b="1" u="sng"/>
              <a:t>Módulo Contabilidad Analítica, opciones:</a:t>
            </a: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5072063" y="4357688"/>
            <a:ext cx="39290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/>
            <a:r>
              <a:rPr lang="es-ES" sz="1000">
                <a:solidFill>
                  <a:srgbClr val="1A284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Nº. indefinidos de centros de gestión. Hasta 16 dígitos por centro con 8 niveles de definición. Estructura vinculada al ejercicio contable. Imputación directa. Imputación directa a cada centro de coste o reparto entre varios centros (ya sea por porcentajes o por importes). </a:t>
            </a:r>
          </a:p>
          <a:p>
            <a:pPr eaLnBrk="0" hangingPunct="0">
              <a:buFontTx/>
              <a:buChar char="•"/>
            </a:pPr>
            <a:r>
              <a:rPr lang="es-ES" sz="1000">
                <a:solidFill>
                  <a:srgbClr val="1A284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Informes analíticos. Obtención de informes (Cuenta de resultados, Informes de gestión, etc.) para cada uno de los centros.</a:t>
            </a:r>
            <a:endParaRPr lang="es-ES" sz="100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82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0" y="0"/>
            <a:ext cx="6572250" cy="642938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400" b="1" u="sng" dirty="0">
                <a:solidFill>
                  <a:srgbClr val="0000FF"/>
                </a:solidFill>
                <a:latin typeface="Times New Roman"/>
                <a:ea typeface="+mj-ea"/>
                <a:cs typeface="+mj-cs"/>
              </a:rPr>
              <a:t>4 </a:t>
            </a:r>
            <a:r>
              <a:rPr lang="es-ES_tradnl" sz="2400" b="1" dirty="0">
                <a:ea typeface="Times New Roman" pitchFamily="18" charset="0"/>
                <a:hlinkClick r:id=""/>
              </a:rPr>
              <a:t>AREA DE APROVISIONAMIENTO- LOGISTICA</a:t>
            </a:r>
            <a:endParaRPr lang="es-ES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6" name="5 Ima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49017"/>
            <a:ext cx="7715250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0" y="500063"/>
            <a:ext cx="5286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ES" sz="2000" dirty="0"/>
              <a:t>Módulos o elementos que la pueden configurar:</a:t>
            </a:r>
          </a:p>
        </p:txBody>
      </p:sp>
    </p:spTree>
    <p:extLst>
      <p:ext uri="{BB962C8B-B14F-4D97-AF65-F5344CB8AC3E}">
        <p14:creationId xmlns:p14="http://schemas.microsoft.com/office/powerpoint/2010/main" val="374195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750" y="152400"/>
            <a:ext cx="5214938" cy="22463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es-ES" sz="1400" b="1" i="1" u="sng">
                <a:solidFill>
                  <a:srgbClr val="1A284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Opciones del Módulo de Almacén</a:t>
            </a:r>
            <a:endParaRPr lang="es-ES" sz="140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Multialmacén. </a:t>
            </a:r>
            <a:endParaRPr lang="es-ES" sz="140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Control de Ubicaciones , Lotes, palets y números de serie. </a:t>
            </a:r>
            <a:endParaRPr lang="es-ES" sz="140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Tipos de movimientos. </a:t>
            </a:r>
            <a:endParaRPr lang="es-ES" sz="140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Control de Caducidades. </a:t>
            </a:r>
            <a:endParaRPr lang="es-ES" sz="140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Integrado con compras, ventas y producción. </a:t>
            </a:r>
            <a:endParaRPr lang="es-ES" sz="140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Traspaso entre almacenes. </a:t>
            </a:r>
            <a:endParaRPr lang="es-ES" sz="140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Gestión de inventarios. </a:t>
            </a:r>
            <a:endParaRPr lang="es-ES" sz="140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Consulta de stocks a una fecha concreta. </a:t>
            </a:r>
            <a:endParaRPr lang="es-ES" sz="140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Cálculo ABC de artículos. </a:t>
            </a:r>
            <a:endParaRPr lang="es-ES" sz="1400"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572125" y="714375"/>
            <a:ext cx="3571875" cy="22463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ES" sz="1400" b="1" i="1" u="sng">
                <a:solidFill>
                  <a:srgbClr val="1A284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Gestión movimientos de material</a:t>
            </a:r>
            <a:endParaRPr lang="es-ES" sz="140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Trazabilidad y diario de movimientos. </a:t>
            </a:r>
            <a:endParaRPr lang="es-ES" sz="140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Gestión de Kits. </a:t>
            </a:r>
            <a:endParaRPr lang="es-ES" sz="1400">
              <a:latin typeface="Arial" panose="020B0604020202020204" pitchFamily="34" charset="0"/>
            </a:endParaRPr>
          </a:p>
          <a:p>
            <a:pPr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Códigos de barras. </a:t>
            </a:r>
            <a:endParaRPr lang="es-ES" sz="1400">
              <a:latin typeface="Arial" panose="020B0604020202020204" pitchFamily="34" charset="0"/>
            </a:endParaRPr>
          </a:p>
          <a:p>
            <a:pPr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Gestión de precios. </a:t>
            </a:r>
            <a:endParaRPr lang="es-ES" sz="1400">
              <a:latin typeface="Arial" panose="020B0604020202020204" pitchFamily="34" charset="0"/>
            </a:endParaRPr>
          </a:p>
          <a:p>
            <a:pPr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Movimiento de Stocks. </a:t>
            </a:r>
            <a:endParaRPr lang="es-ES" sz="1400">
              <a:latin typeface="Arial" panose="020B0604020202020204" pitchFamily="34" charset="0"/>
            </a:endParaRPr>
          </a:p>
          <a:p>
            <a:pPr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Cálculo del precio medio del almacén. </a:t>
            </a:r>
            <a:endParaRPr lang="es-ES" sz="1400">
              <a:latin typeface="Arial" panose="020B0604020202020204" pitchFamily="34" charset="0"/>
            </a:endParaRPr>
          </a:p>
          <a:p>
            <a:pPr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Embalajes. </a:t>
            </a:r>
            <a:endParaRPr lang="es-ES" sz="1400">
              <a:latin typeface="Arial" panose="020B0604020202020204" pitchFamily="34" charset="0"/>
            </a:endParaRPr>
          </a:p>
          <a:p>
            <a:pPr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Partidas Arancelarias. </a:t>
            </a:r>
          </a:p>
          <a:p>
            <a:pPr eaLnBrk="0" hangingPunct="0"/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Evaluación de Productos.</a:t>
            </a:r>
            <a:r>
              <a:rPr lang="es-ES" sz="14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143375" y="4572000"/>
            <a:ext cx="4786313" cy="9540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es-ES" sz="1400" b="1" i="1" u="sng">
                <a:solidFill>
                  <a:srgbClr val="1A284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Gestión de pedidos</a:t>
            </a:r>
            <a:endParaRPr lang="es-ES" sz="140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Entrada y confirmación de propuestas de pedidos. </a:t>
            </a:r>
            <a:endParaRPr lang="es-ES" sz="140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Gestión de pedidos. </a:t>
            </a:r>
            <a:endParaRPr lang="es-ES" sz="140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Gestión de partes de entrada</a:t>
            </a:r>
            <a:endParaRPr lang="es-ES" sz="1400">
              <a:latin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14313" y="2643188"/>
            <a:ext cx="5143500" cy="1600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ES" sz="1400" b="1" i="1" u="sng">
                <a:solidFill>
                  <a:srgbClr val="1A284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Gestión de facturas de compra</a:t>
            </a:r>
            <a:endParaRPr lang="es-ES" sz="140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Entrada facturas de compras. </a:t>
            </a:r>
            <a:endParaRPr lang="es-ES" sz="1400">
              <a:latin typeface="Arial" panose="020B0604020202020204" pitchFamily="34" charset="0"/>
            </a:endParaRPr>
          </a:p>
          <a:p>
            <a:pPr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Entrada de facturas de compras contables. </a:t>
            </a:r>
            <a:endParaRPr lang="es-ES" sz="1400">
              <a:latin typeface="Arial" panose="020B0604020202020204" pitchFamily="34" charset="0"/>
            </a:endParaRPr>
          </a:p>
          <a:p>
            <a:pPr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Contabilización de facturas. </a:t>
            </a:r>
            <a:endParaRPr lang="es-ES" sz="1400">
              <a:latin typeface="Arial" panose="020B0604020202020204" pitchFamily="34" charset="0"/>
            </a:endParaRPr>
          </a:p>
          <a:p>
            <a:pPr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Estadísticas.Control </a:t>
            </a:r>
            <a:endParaRPr lang="es-ES" sz="1400">
              <a:latin typeface="Arial" panose="020B0604020202020204" pitchFamily="34" charset="0"/>
            </a:endParaRPr>
          </a:p>
          <a:p>
            <a:pPr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Rappels. </a:t>
            </a:r>
            <a:endParaRPr lang="es-ES" sz="1400">
              <a:latin typeface="Arial" panose="020B0604020202020204" pitchFamily="34" charset="0"/>
            </a:endParaRPr>
          </a:p>
          <a:p>
            <a:pPr eaLnBrk="0" hangingPunct="0"/>
            <a:endParaRPr lang="es-E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97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24525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3403600"/>
            <a:ext cx="4071937" cy="34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3357563" y="0"/>
            <a:ext cx="5786437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400" b="1" u="sng" dirty="0">
                <a:solidFill>
                  <a:srgbClr val="0000FF"/>
                </a:solidFill>
                <a:latin typeface="Times New Roman"/>
                <a:ea typeface="+mj-ea"/>
                <a:cs typeface="+mj-cs"/>
              </a:rPr>
              <a:t>5 </a:t>
            </a:r>
            <a:r>
              <a:rPr lang="es-ES_tradnl" sz="2400" b="1" dirty="0">
                <a:ea typeface="Times New Roman" pitchFamily="18" charset="0"/>
                <a:hlinkClick r:id=""/>
              </a:rPr>
              <a:t>AREA COMERCIAL</a:t>
            </a:r>
            <a:endParaRPr lang="es-ES" sz="4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7015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/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0" y="0"/>
            <a:ext cx="6786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ES" sz="2000"/>
              <a:t>Módulos o elementos que pueden configurar el área comercial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929188" y="1143000"/>
            <a:ext cx="3143250" cy="7381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ES" sz="1400" b="1" i="1" u="sng"/>
              <a:t>Gestión de precios</a:t>
            </a:r>
            <a:endParaRPr lang="es-ES" sz="1400"/>
          </a:p>
          <a:p>
            <a:r>
              <a:rPr lang="es-ES" sz="1400"/>
              <a:t>Definición y control de promociones. </a:t>
            </a:r>
          </a:p>
          <a:p>
            <a:r>
              <a:rPr lang="es-ES" sz="1400"/>
              <a:t>Definición de precios. 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14313" y="500063"/>
            <a:ext cx="4294187" cy="7381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es-ES" sz="1400" b="1" i="1" u="sng">
                <a:solidFill>
                  <a:srgbClr val="1A284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Gestión de preventas</a:t>
            </a:r>
            <a:endParaRPr lang="es-ES" sz="140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Calendario y Control de visitas. </a:t>
            </a:r>
            <a:endParaRPr lang="es-ES" sz="140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Definición y aprobación de presupuestos (ofertas). </a:t>
            </a:r>
            <a:endParaRPr lang="es-ES" sz="1400">
              <a:latin typeface="Arial" panose="020B060402020202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42875" y="3352800"/>
            <a:ext cx="3571875" cy="1168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es-ES" sz="1400" b="1" i="1" u="sng">
                <a:solidFill>
                  <a:srgbClr val="1A284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Gestión de pedidos</a:t>
            </a:r>
            <a:endParaRPr lang="es-ES" sz="140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Tratamiento de pedidos. </a:t>
            </a:r>
            <a:endParaRPr lang="es-ES" sz="140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Control de riesgos. </a:t>
            </a:r>
            <a:endParaRPr lang="es-ES" sz="140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Gestión de reservas. </a:t>
            </a:r>
            <a:endParaRPr lang="es-ES" sz="140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Seguimiento de pedidos. </a:t>
            </a:r>
            <a:endParaRPr lang="es-ES" sz="1400"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14313" y="2066925"/>
            <a:ext cx="2428875" cy="1168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ES" sz="1400" b="1" i="1" u="sng">
                <a:solidFill>
                  <a:srgbClr val="1A284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Gestión de expediciones</a:t>
            </a:r>
            <a:endParaRPr lang="es-ES" sz="140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Control de expediciones. </a:t>
            </a:r>
            <a:endParaRPr lang="es-ES" sz="1400">
              <a:latin typeface="Arial" panose="020B0604020202020204" pitchFamily="34" charset="0"/>
            </a:endParaRPr>
          </a:p>
          <a:p>
            <a:pPr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Control de transporte. </a:t>
            </a:r>
          </a:p>
          <a:p>
            <a:pPr eaLnBrk="0" hangingPunct="0"/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Seguimiento de las expediciones.</a:t>
            </a:r>
            <a:r>
              <a:rPr lang="es-ES" sz="14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929063" y="3465513"/>
            <a:ext cx="5000625" cy="18161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es-ES" sz="1400" b="1" i="1" u="sng">
                <a:solidFill>
                  <a:srgbClr val="1A284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Gestión de facturación</a:t>
            </a:r>
            <a:endParaRPr lang="es-ES" sz="140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Entrada de facturas. </a:t>
            </a:r>
            <a:endParaRPr lang="es-ES" sz="140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Entrada de facturas contable de ventas. </a:t>
            </a:r>
            <a:endParaRPr lang="es-ES" sz="140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Control de facturación. </a:t>
            </a:r>
            <a:endParaRPr lang="es-ES" sz="140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Punto Verde. </a:t>
            </a:r>
            <a:endParaRPr lang="es-ES" sz="140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Contabilización e imputación a cartera de cobros/pagos. </a:t>
            </a:r>
            <a:endParaRPr lang="es-ES" sz="140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Control de exportaciones e intrastat. </a:t>
            </a:r>
            <a:endParaRPr lang="es-ES" sz="140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Sistemas de riesgos. </a:t>
            </a:r>
            <a:endParaRPr lang="es-ES" sz="1400">
              <a:latin typeface="Arial" panose="020B0604020202020204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357688" y="2071688"/>
            <a:ext cx="4500562" cy="11699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es-ES" sz="1400" b="1" i="1" u="sng">
                <a:solidFill>
                  <a:srgbClr val="1A284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Análisis de las ventas</a:t>
            </a:r>
            <a:endParaRPr lang="es-ES" sz="140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Imputación de objetivos y logros..</a:t>
            </a:r>
            <a:endParaRPr lang="es-ES" sz="140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Imputación de rappels. </a:t>
            </a:r>
            <a:endParaRPr lang="es-ES" sz="140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Imputación de comisiones. </a:t>
            </a:r>
            <a:endParaRPr lang="es-ES" sz="140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Imputación de estadísticas de explotación de ventas..</a:t>
            </a:r>
            <a:endParaRPr lang="es-ES" sz="1400">
              <a:latin typeface="Arial" panose="020B0604020202020204" pitchFamily="34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42875" y="4643438"/>
            <a:ext cx="3714750" cy="7381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es-ES" sz="1400" b="1" i="1" u="sng">
                <a:solidFill>
                  <a:srgbClr val="1A284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Servicio de atención al cliente (SAC)</a:t>
            </a:r>
            <a:endParaRPr lang="es-ES" sz="140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Servicio al cliente. </a:t>
            </a:r>
            <a:endParaRPr lang="es-ES" sz="140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Seguimiento de riesgos. </a:t>
            </a:r>
            <a:endParaRPr lang="es-ES" sz="1400">
              <a:latin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2143125" y="5500688"/>
            <a:ext cx="6786563" cy="11699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es-ES" sz="1400" b="1" i="1" u="sng">
                <a:solidFill>
                  <a:srgbClr val="1A284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Gestión de crédito y caución (CyC)</a:t>
            </a:r>
            <a:endParaRPr lang="es-ES" sz="140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Historia de las ampliaciones/Reducciones de riesgo concedido por cliente. </a:t>
            </a:r>
            <a:endParaRPr lang="es-ES" sz="140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Gestión de prórrogas. </a:t>
            </a:r>
            <a:endParaRPr lang="es-ES" sz="140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Gestión impagados. </a:t>
            </a:r>
            <a:endParaRPr lang="es-ES" sz="140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" sz="1400">
                <a:solidFill>
                  <a:srgbClr val="1A284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Reestudio de clasificaciones. </a:t>
            </a:r>
            <a:endParaRPr lang="es-E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3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1030</Words>
  <Application>Microsoft Office PowerPoint</Application>
  <PresentationFormat>Presentación en pantalla (4:3)</PresentationFormat>
  <Paragraphs>138</Paragraphs>
  <Slides>12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1_Tema de Office</vt:lpstr>
      <vt:lpstr>FlowCharter7.Document</vt:lpstr>
      <vt:lpstr>Visio</vt:lpstr>
      <vt:lpstr>Tema: Los Sistemas de Información en la Empresa. Introducción a los ERP </vt:lpstr>
      <vt:lpstr> 1 El sistema de información de la empresa. Los ERP.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El papel de las BDR en los sistemas de información empresarial </vt:lpstr>
    </vt:vector>
  </TitlesOfParts>
  <Company>ull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Tema: Introducción a las BDR. Generalidades del Access</dc:title>
  <dc:creator>jggomez</dc:creator>
  <cp:lastModifiedBy>Jose Ignacio Icod</cp:lastModifiedBy>
  <cp:revision>39</cp:revision>
  <dcterms:created xsi:type="dcterms:W3CDTF">2008-02-26T09:03:54Z</dcterms:created>
  <dcterms:modified xsi:type="dcterms:W3CDTF">2013-09-19T14:30:24Z</dcterms:modified>
</cp:coreProperties>
</file>